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62" r:id="rId4"/>
    <p:sldId id="271" r:id="rId5"/>
    <p:sldId id="284" r:id="rId6"/>
    <p:sldId id="309" r:id="rId7"/>
    <p:sldId id="299" r:id="rId8"/>
    <p:sldId id="308" r:id="rId9"/>
    <p:sldId id="303" r:id="rId10"/>
    <p:sldId id="304" r:id="rId11"/>
    <p:sldId id="260" r:id="rId12"/>
    <p:sldId id="293" r:id="rId13"/>
    <p:sldId id="277" r:id="rId14"/>
    <p:sldId id="274" r:id="rId15"/>
    <p:sldId id="305" r:id="rId16"/>
    <p:sldId id="292" r:id="rId17"/>
    <p:sldId id="278" r:id="rId18"/>
    <p:sldId id="306" r:id="rId19"/>
    <p:sldId id="280" r:id="rId20"/>
    <p:sldId id="310" r:id="rId21"/>
    <p:sldId id="307" r:id="rId22"/>
    <p:sldId id="270" r:id="rId23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ly" initials="f" lastIdx="1" clrIdx="0">
    <p:extLst>
      <p:ext uri="{19B8F6BF-5375-455C-9EA6-DF929625EA0E}">
        <p15:presenceInfo xmlns:p15="http://schemas.microsoft.com/office/powerpoint/2012/main" userId="fami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C000"/>
    <a:srgbClr val="C2B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02" autoAdjust="0"/>
    <p:restoredTop sz="86748" autoAdjust="0"/>
  </p:normalViewPr>
  <p:slideViewPr>
    <p:cSldViewPr snapToGrid="0">
      <p:cViewPr varScale="1">
        <p:scale>
          <a:sx n="66" d="100"/>
          <a:sy n="66" d="100"/>
        </p:scale>
        <p:origin x="62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207062007874015E-2"/>
          <c:y val="9.7054681529608666E-2"/>
          <c:w val="0.95606643700787408"/>
          <c:h val="0.8095044408523350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בני אדם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</c:f>
              <c:strCache>
                <c:ptCount val="1"/>
                <c:pt idx="0">
                  <c:v>בר</c:v>
                </c:pt>
              </c:strCache>
            </c:strRef>
          </c:cat>
          <c:val>
            <c:numRef>
              <c:f>גיליון1!$B$2</c:f>
              <c:numCache>
                <c:formatCode>General</c:formatCode>
                <c:ptCount val="1"/>
                <c:pt idx="0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B-4F4F-ACC1-653801A69B36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כלבים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</c:f>
              <c:strCache>
                <c:ptCount val="1"/>
                <c:pt idx="0">
                  <c:v>בר</c:v>
                </c:pt>
              </c:strCache>
            </c:strRef>
          </c:cat>
          <c:val>
            <c:numRef>
              <c:f>גיליון1!$C$2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BB-4F4F-ACC1-653801A69B36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חתולים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</c:f>
              <c:strCache>
                <c:ptCount val="1"/>
                <c:pt idx="0">
                  <c:v>בר</c:v>
                </c:pt>
              </c:strCache>
            </c:strRef>
          </c:cat>
          <c:val>
            <c:numRef>
              <c:f>גיליון1!$D$2</c:f>
              <c:numCache>
                <c:formatCode>General</c:formatCode>
                <c:ptCount val="1"/>
                <c:pt idx="0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B-4F4F-ACC1-653801A69B36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פרות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</c:f>
              <c:strCache>
                <c:ptCount val="1"/>
                <c:pt idx="0">
                  <c:v>בר</c:v>
                </c:pt>
              </c:strCache>
            </c:strRef>
          </c:cat>
          <c:val>
            <c:numRef>
              <c:f>גיליון1!$E$2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BB-4F4F-ACC1-653801A69B36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תרנגולות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</c:f>
              <c:strCache>
                <c:ptCount val="1"/>
                <c:pt idx="0">
                  <c:v>בר</c:v>
                </c:pt>
              </c:strCache>
            </c:strRef>
          </c:cat>
          <c:val>
            <c:numRef>
              <c:f>גיליון1!$F$2</c:f>
              <c:numCache>
                <c:formatCode>General</c:formatCode>
                <c:ptCount val="1"/>
                <c:pt idx="0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BB-4F4F-ACC1-653801A69B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1"/>
        <c:axId val="307079424"/>
        <c:axId val="307083688"/>
      </c:barChart>
      <c:catAx>
        <c:axId val="307079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7083688"/>
        <c:crosses val="autoZero"/>
        <c:auto val="1"/>
        <c:lblAlgn val="ctr"/>
        <c:lblOffset val="100"/>
        <c:noMultiLvlLbl val="0"/>
      </c:catAx>
      <c:valAx>
        <c:axId val="307083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e-IL" dirty="0"/>
                  <a:t>מיליון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7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משקל (מיליון טון)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59C-4AD8-A725-2A60A3285E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59C-4AD8-A725-2A60A3285E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59C-4AD8-A725-2A60A3285E13}"/>
              </c:ext>
            </c:extLst>
          </c:dPt>
          <c:dLbls>
            <c:dLbl>
              <c:idx val="0"/>
              <c:layout>
                <c:manualLayout>
                  <c:x val="1.5562962300167033E-2"/>
                  <c:y val="-4.10297699274077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he-IL" sz="2000" b="0" i="0" u="none" strike="noStrike" kern="1200" baseline="0">
                      <a:solidFill>
                        <a:srgbClr val="9A5315">
                          <a:lumMod val="75000"/>
                          <a:lumOff val="2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13252604788039"/>
                      <c:h val="8.40840840840840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59C-4AD8-A725-2A60A3285E13}"/>
                </c:ext>
              </c:extLst>
            </c:dLbl>
            <c:dLbl>
              <c:idx val="1"/>
              <c:layout>
                <c:manualLayout>
                  <c:x val="4.0155889604708506E-2"/>
                  <c:y val="-0.10327540138563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he-IL" sz="2000" b="0" i="0" u="none" strike="noStrike" kern="1200" baseline="0" dirty="0">
                      <a:solidFill>
                        <a:srgbClr val="9A5315">
                          <a:lumMod val="75000"/>
                          <a:lumOff val="2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9C-4AD8-A725-2A60A3285E13}"/>
                </c:ext>
              </c:extLst>
            </c:dLbl>
            <c:dLbl>
              <c:idx val="2"/>
              <c:layout>
                <c:manualLayout>
                  <c:x val="-7.2458840372226201E-3"/>
                  <c:y val="0.126126126126126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9C-4AD8-A725-2A60A3285E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גיליון1!$A$2:$A$4</c:f>
              <c:strCache>
                <c:ptCount val="3"/>
                <c:pt idx="0">
                  <c:v>בני אדם</c:v>
                </c:pt>
                <c:pt idx="1">
                  <c:v>חיות בר</c:v>
                </c:pt>
                <c:pt idx="2">
                  <c:v>חיות מבויתות</c:v>
                </c:pt>
              </c:strCache>
            </c:strRef>
          </c:cat>
          <c:val>
            <c:numRef>
              <c:f>גיליון1!$B$2:$B$4</c:f>
              <c:numCache>
                <c:formatCode>General</c:formatCode>
                <c:ptCount val="3"/>
                <c:pt idx="0">
                  <c:v>300</c:v>
                </c:pt>
                <c:pt idx="1">
                  <c:v>100</c:v>
                </c:pt>
                <c:pt idx="2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9C-4AD8-A725-2A60A3285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glow rad="139700">
        <a:schemeClr val="accent4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-1" y="0"/>
            <a:ext cx="29736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F40D84D-8B5F-4A01-AB73-AA46476B8D2B}" type="datetime8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 דצמבר 19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36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57E03411-58E2-43FD-AE1D-AD77DFF8CB20}" type="slidenum"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36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51A0F66-38A4-4D53-BFEE-8379F22D5AF8}" type="datetime8">
              <a:rPr lang="he-IL" noProof="0" smtClean="0"/>
              <a:pPr/>
              <a:t>19 דצמבר 19</a:t>
            </a:fld>
            <a:endParaRPr lang="he-IL" noProof="0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36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8DC57A8-AE18-4654-B6AF-04B3577165BE}" type="slidenum">
              <a:rPr lang="he-IL" noProof="0" smtClean="0"/>
              <a:pPr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6352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56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4600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44175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10441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0309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872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2704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431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834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5114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0638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3161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001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1"/>
            <a:fld id="{C8DC57A8-AE18-4654-B6AF-04B3577165BE}" type="slidenum">
              <a:rPr lang="he-IL" smtClean="0"/>
              <a:t>14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854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867783" y="1752600"/>
            <a:ext cx="6858002" cy="1828800"/>
          </a:xfrm>
        </p:spPr>
        <p:txBody>
          <a:bodyPr rtlCol="1" anchor="b">
            <a:normAutofit/>
          </a:bodyPr>
          <a:lstStyle>
            <a:lvl1pPr algn="r" rtl="1">
              <a:defRPr sz="5400"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867782" y="3733800"/>
            <a:ext cx="6858002" cy="914400"/>
          </a:xfrm>
        </p:spPr>
        <p:txBody>
          <a:bodyPr rtlCol="1"/>
          <a:lstStyle>
            <a:lvl1pPr marL="0" indent="0" algn="r" rtl="1">
              <a:spcBef>
                <a:spcPts val="0"/>
              </a:spcBef>
              <a:buNone/>
              <a:defRPr sz="2400"/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לוש תמונו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05344" y="421594"/>
            <a:ext cx="2286000" cy="1885508"/>
          </a:xfrm>
        </p:spPr>
        <p:txBody>
          <a:bodyPr rtlCol="1">
            <a:normAutofit/>
          </a:bodyPr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84" name="קבוצה 83"/>
          <p:cNvGrpSpPr>
            <a:grpSpLocks noChangeAspect="1"/>
          </p:cNvGrpSpPr>
          <p:nvPr/>
        </p:nvGrpSpPr>
        <p:grpSpPr>
          <a:xfrm rot="16200000" flipV="1">
            <a:off x="7111534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7" name="מציין מיקום של תמונה 33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sz="quarter" idx="17"/>
          </p:nvPr>
        </p:nvSpPr>
        <p:spPr>
          <a:xfrm>
            <a:off x="7678014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grpSp>
        <p:nvGrpSpPr>
          <p:cNvPr id="98" name="קבוצה 97"/>
          <p:cNvGrpSpPr/>
          <p:nvPr/>
        </p:nvGrpSpPr>
        <p:grpSpPr>
          <a:xfrm>
            <a:off x="3587338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1" name="מציין מיקום של תמונה 33" descr="מציין מיקום ריק להוספת תמונה. לחץ על מציין המיקום ובחר את התמונה שברצונך להוסיף."/>
          <p:cNvSpPr>
            <a:spLocks noGrp="1" noChangeAspect="1"/>
          </p:cNvSpPr>
          <p:nvPr>
            <p:ph type="pic" sz="quarter" idx="18"/>
          </p:nvPr>
        </p:nvSpPr>
        <p:spPr>
          <a:xfrm>
            <a:off x="3811629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grpSp>
        <p:nvGrpSpPr>
          <p:cNvPr id="112" name="קבוצה 111"/>
          <p:cNvGrpSpPr/>
          <p:nvPr/>
        </p:nvGrpSpPr>
        <p:grpSpPr>
          <a:xfrm>
            <a:off x="3587338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5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6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7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8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9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0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1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2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4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5" name="מציין מיקום של תמונה 33" descr="מציין מיקום ריק להוספת תמונה. לחץ על מציין המיקום ובחר את התמונה שברצונך להוסיף."/>
          <p:cNvSpPr>
            <a:spLocks noGrp="1" noChangeAspect="1"/>
          </p:cNvSpPr>
          <p:nvPr>
            <p:ph type="pic" sz="quarter" idx="19"/>
          </p:nvPr>
        </p:nvSpPr>
        <p:spPr>
          <a:xfrm>
            <a:off x="3811629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126" name="מציין מיקום טקסט 3"/>
          <p:cNvSpPr>
            <a:spLocks noGrp="1"/>
          </p:cNvSpPr>
          <p:nvPr>
            <p:ph type="body" sz="half" idx="21"/>
          </p:nvPr>
        </p:nvSpPr>
        <p:spPr>
          <a:xfrm>
            <a:off x="805344" y="2484992"/>
            <a:ext cx="2286000" cy="3248729"/>
          </a:xfrm>
        </p:spPr>
        <p:txBody>
          <a:bodyPr rtlCol="1" anchor="t" anchorCtr="0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8" name="מציין מיקום של מספר שקופית 7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7" name="מציין מיקום של כותרת תחתונה 6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תאריך 5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9775430-4909-4DAB-90B9-006AD4153681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3" y="1330347"/>
            <a:ext cx="3840480" cy="2103120"/>
          </a:xfrm>
        </p:spPr>
        <p:txBody>
          <a:bodyPr rtlCol="1" anchor="b">
            <a:normAutofit/>
          </a:bodyPr>
          <a:lstStyle>
            <a:lvl1pPr algn="r" rtl="1">
              <a:defRPr sz="3600"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263140" y="914400"/>
            <a:ext cx="6172201" cy="50292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6613" y="3555523"/>
            <a:ext cx="3840480" cy="2388077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11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xfrm>
            <a:off x="10368000" y="6019801"/>
            <a:ext cx="762000" cy="2286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מציין מיקום של כותרת תחתונה 6"/>
          <p:cNvSpPr>
            <a:spLocks noGrp="1"/>
          </p:cNvSpPr>
          <p:nvPr>
            <p:ph type="ftr" sz="quarter" idx="11"/>
          </p:nvPr>
        </p:nvSpPr>
        <p:spPr>
          <a:xfrm>
            <a:off x="4284663" y="6019801"/>
            <a:ext cx="5943600" cy="2286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13" name="מציין מיקום של תאריך 5"/>
          <p:cNvSpPr>
            <a:spLocks noGrp="1"/>
          </p:cNvSpPr>
          <p:nvPr>
            <p:ph type="dt" sz="half" idx="10"/>
          </p:nvPr>
        </p:nvSpPr>
        <p:spPr>
          <a:xfrm>
            <a:off x="2741611" y="6019801"/>
            <a:ext cx="1396260" cy="2286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9775430-4909-4DAB-90B9-006AD4153681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22003" y="1330347"/>
            <a:ext cx="3840480" cy="2103120"/>
          </a:xfrm>
        </p:spPr>
        <p:txBody>
          <a:bodyPr rtlCol="1" anchor="b">
            <a:normAutofit/>
          </a:bodyPr>
          <a:lstStyle>
            <a:lvl1pPr algn="r" rtl="1"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8" name="קבוצה 7"/>
          <p:cNvGrpSpPr/>
          <p:nvPr/>
        </p:nvGrpSpPr>
        <p:grpSpPr>
          <a:xfrm>
            <a:off x="5302627" y="781398"/>
            <a:ext cx="6433398" cy="5053665"/>
            <a:chOff x="5162444" y="781398"/>
            <a:chExt cx="6433398" cy="5053665"/>
          </a:xfrm>
        </p:grpSpPr>
        <p:sp>
          <p:nvSpPr>
            <p:cNvPr id="9" name="צורה חופשית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צורה חופשית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1" name="קבוצה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צורה חופשית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rtl="1"/>
                <a:endParaRPr lang="he-I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צורה חופשית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rtl="1"/>
                <a:endParaRPr lang="he-I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צורה חופשית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צורה חופשית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צורה חופשית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צורה חופשית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צורה חופשית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צורה חופשית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צורה חופשית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צורה חופשית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מציין מיקום של תמונה 2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idx="1"/>
          </p:nvPr>
        </p:nvSpPr>
        <p:spPr>
          <a:xfrm>
            <a:off x="5543694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r" rtl="1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022003" y="3555521"/>
            <a:ext cx="3840480" cy="2168517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A9302CF-9651-4632-9195-1D7FBF321DBA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2967DEC5-3DE6-443D-8586-D93577BE3BA0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1"/>
          <a:lstStyle>
            <a:lvl1pPr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CA320E72-8F04-406D-BE02-D94DB2B182DE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7D66E3E8-6254-446E-8F59-1C10B90AA3F1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57395" y="1828800"/>
            <a:ext cx="6858002" cy="1828800"/>
          </a:xfrm>
        </p:spPr>
        <p:txBody>
          <a:bodyPr rtlCol="1" anchor="b">
            <a:normAutofit/>
          </a:bodyPr>
          <a:lstStyle>
            <a:lvl1pPr algn="r" rtl="1">
              <a:defRPr sz="4400"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57392" y="3733800"/>
            <a:ext cx="6858002" cy="914400"/>
          </a:xfrm>
        </p:spPr>
        <p:txBody>
          <a:bodyPr rtlCol="1"/>
          <a:lstStyle>
            <a:lvl1pPr marL="0" indent="0" algn="r" rtl="1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024FB10E-D1E1-49D2-A99A-72F7163561FB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1" anchor="b"/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1" anchor="b"/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1"/>
          <a:lstStyle/>
          <a:p>
            <a:pPr lvl="0" rtl="1"/>
            <a:r>
              <a:rPr lang="he-IL"/>
              <a:t>ערוך סגנונות טקסט של תבנית בסיס</a:t>
            </a:r>
          </a:p>
          <a:p>
            <a:pPr lvl="1" rtl="1"/>
            <a:r>
              <a:rPr lang="he-IL"/>
              <a:t>רמה שניה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3E190B5D-2101-4174-A915-8A0C10893B3A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AD85D064-7763-43EB-904E-0481D2F3C849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22B156B-59AE-415F-B24B-8756D48BB977}" type="slidenum">
              <a:rPr lang="he-IL"/>
              <a:t>‹#›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/>
            </a:lvl1pPr>
          </a:lstStyle>
          <a:p>
            <a:fld id="{0D16BCE3-A163-433F-AB28-B001F694CF3D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תי תמונו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9" name="קבוצה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6" name="מציין מיקום של תמונה 33" descr="מציין מיקום ריק להוספת תמונה. לחץ על מציין המיקום ובחר את התמונה שברצונך להוסיף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39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grpSp>
        <p:nvGrpSpPr>
          <p:cNvPr id="22" name="קבוצה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מציין מיקום של תמונה 33" descr="מציין מיקום ריק להוספת תמונה. לחץ על מציין המיקום ובחר את התמונה שברצונך להוסיף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40" name="מציין מיקום טקסט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8" name="מציין מיקום של מספר שקופית 7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7" name="מציין מיקום של כותרת תחתונה 6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תאריך 5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B75382-67E0-4EFC-93F1-0BFDB15135DB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לוש תמונות עם כיתוב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52" name="קבוצה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9" name="מציין מיקום של תמונה 33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81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grpSp>
        <p:nvGrpSpPr>
          <p:cNvPr id="84" name="קבוצה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8" name="מציין מיקום של תמונה 33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82" name="מציין מיקום טקסט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grpSp>
        <p:nvGrpSpPr>
          <p:cNvPr id="97" name="קבוצה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צורה חופשית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צורה חופשית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צורה חופשית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צורה חופשית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צורה חופשית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צורה חופשית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" name="צורה חופשית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" name="צורה חופשית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צורה חופשית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צורה חופשית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צורה חופשית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צורה חופשית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0" name="מציין מיקום של תמונה 33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83" name="מציין מיקום טקסט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6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/>
              <a:t>ערוך סגנונות טקסט של תבנית בסיס</a:t>
            </a:r>
          </a:p>
        </p:txBody>
      </p:sp>
      <p:sp>
        <p:nvSpPr>
          <p:cNvPr id="8" name="מציין מיקום של מספר שקופית 7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7" name="מציין מיקום של כותרת תחתונה 6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תאריך 5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F0BB5D1-6987-443A-B623-3E68C98FB11C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dirty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10368000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2B156B-59AE-415F-B24B-8756D48BB977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28466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2741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1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EEDE8F0-29AB-45AA-83E0-12F478B214C3}" type="datetime8">
              <a:rPr lang="he-IL" smtClean="0"/>
              <a:pPr/>
              <a:t>19 דצמבר 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r" defTabSz="914400" rtl="1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0664" indent="-283464" algn="r" defTabSz="914400" rtl="1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1.xml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 rtlCol="1">
            <a:normAutofit/>
          </a:bodyPr>
          <a:lstStyle/>
          <a:p>
            <a:pPr rtl="1"/>
            <a:r>
              <a:rPr lang="he-IL" sz="4800" dirty="0"/>
              <a:t>תולדות האדם הקדמון</a:t>
            </a:r>
            <a:endParaRPr lang="he-I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0">
            <a:extLst>
              <a:ext uri="{FF2B5EF4-FFF2-40B4-BE49-F238E27FC236}">
                <a16:creationId xmlns:a16="http://schemas.microsoft.com/office/drawing/2014/main" id="{D23A5DD0-3F4E-4F3F-A5B1-4B594EB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לאיזו משפחה שייך האדם?</a:t>
            </a:r>
            <a:endParaRPr lang="en-US" dirty="0"/>
          </a:p>
        </p:txBody>
      </p:sp>
      <p:pic>
        <p:nvPicPr>
          <p:cNvPr id="4098" name="Picture 2" descr="Image result for ‫שימפנזה‬‎">
            <a:extLst>
              <a:ext uri="{FF2B5EF4-FFF2-40B4-BE49-F238E27FC236}">
                <a16:creationId xmlns:a16="http://schemas.microsoft.com/office/drawing/2014/main" id="{5A1EA43B-130B-42C6-8966-125D5F7E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857" y="3181838"/>
            <a:ext cx="3196953" cy="240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‫גורילה‬‎">
            <a:extLst>
              <a:ext uri="{FF2B5EF4-FFF2-40B4-BE49-F238E27FC236}">
                <a16:creationId xmlns:a16="http://schemas.microsoft.com/office/drawing/2014/main" id="{3082B207-AD54-44F5-8F3A-571A8DFE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14" y="3181838"/>
            <a:ext cx="2563825" cy="24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‫אורנגאוטן‬‎">
            <a:extLst>
              <a:ext uri="{FF2B5EF4-FFF2-40B4-BE49-F238E27FC236}">
                <a16:creationId xmlns:a16="http://schemas.microsoft.com/office/drawing/2014/main" id="{38344D21-4CA4-4C0F-A9D2-041702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7" y="3181838"/>
            <a:ext cx="3620644" cy="24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 descr="Rationally Speaking: RS encore: One more non-difference between humans ...">
            <a:extLst>
              <a:ext uri="{FF2B5EF4-FFF2-40B4-BE49-F238E27FC236}">
                <a16:creationId xmlns:a16="http://schemas.microsoft.com/office/drawing/2014/main" id="{F2D08F06-87A5-4B27-B3F6-D14AEE4D1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29" y="916565"/>
            <a:ext cx="1365875" cy="17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human evolution animated gif">
            <a:extLst>
              <a:ext uri="{FF2B5EF4-FFF2-40B4-BE49-F238E27FC236}">
                <a16:creationId xmlns:a16="http://schemas.microsoft.com/office/drawing/2014/main" id="{FDF12D69-23C6-4AE6-B41A-73C42D7289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8" y="1671991"/>
            <a:ext cx="6724388" cy="34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התפתחות האדם</a:t>
            </a:r>
          </a:p>
        </p:txBody>
      </p:sp>
      <p:sp>
        <p:nvSpPr>
          <p:cNvPr id="4" name="Multiplication Sign 3"/>
          <p:cNvSpPr/>
          <p:nvPr/>
        </p:nvSpPr>
        <p:spPr>
          <a:xfrm>
            <a:off x="2503917" y="2050990"/>
            <a:ext cx="7845040" cy="21193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כיצד האדם השתלט על העולם 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65212" y="2237498"/>
            <a:ext cx="6909223" cy="3980422"/>
            <a:chOff x="1784274" y="2638190"/>
            <a:chExt cx="5388777" cy="3239874"/>
          </a:xfrm>
        </p:grpSpPr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431" y="2638190"/>
              <a:ext cx="5238095" cy="254285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84274" y="5179078"/>
              <a:ext cx="1773242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2000" dirty="0"/>
                <a:t>אדם </a:t>
              </a:r>
              <a:r>
                <a:rPr lang="he-IL" sz="2000" dirty="0" err="1"/>
                <a:t>רודלופנסיס</a:t>
              </a:r>
              <a:endParaRPr lang="he-IL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0495" y="5179078"/>
              <a:ext cx="1459054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2000" dirty="0"/>
                <a:t>אדם ארקטוס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1095" y="5200956"/>
              <a:ext cx="1051956" cy="67710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2000" dirty="0" err="1"/>
                <a:t>נאנדרתל</a:t>
              </a:r>
              <a:endParaRPr lang="he-IL" sz="2000" dirty="0"/>
            </a:p>
            <a:p>
              <a:endParaRPr lang="he-IL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7352" y="2283998"/>
            <a:ext cx="2553386" cy="4039799"/>
            <a:chOff x="7647392" y="2859998"/>
            <a:chExt cx="1891447" cy="3018066"/>
          </a:xfrm>
        </p:grpSpPr>
        <p:pic>
          <p:nvPicPr>
            <p:cNvPr id="12" name="תמונה 2" descr="Rationally Speaking: RS encore: One more non-difference between humans ...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982" y="2859998"/>
              <a:ext cx="1871857" cy="23409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647392" y="5200956"/>
              <a:ext cx="1476751" cy="67710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2000" dirty="0"/>
                <a:t>אדם סאפיינס</a:t>
              </a:r>
            </a:p>
            <a:p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6849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כיצד </a:t>
            </a:r>
            <a:r>
              <a:rPr lang="he-IL" dirty="0"/>
              <a:t>אדם סאפיינס 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השתלט על העולם ?</a:t>
            </a:r>
          </a:p>
        </p:txBody>
      </p:sp>
      <p:pic>
        <p:nvPicPr>
          <p:cNvPr id="7" name="מציין מיקום תוכן 6" descr="MS &lt;strong&gt;Jungle&lt;/strong&gt;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78" y="1708449"/>
            <a:ext cx="2909547" cy="3110977"/>
          </a:xfrm>
        </p:spPr>
      </p:pic>
      <p:pic>
        <p:nvPicPr>
          <p:cNvPr id="3" name="תמונה 2" descr="... Glass Layar Kaca lebih Kuat Pesaing &lt;strong&gt;Gorilla&lt;/strong&gt; Glass - DJemzwar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8" y="3806975"/>
            <a:ext cx="2476500" cy="2581275"/>
          </a:xfrm>
          <a:prstGeom prst="rect">
            <a:avLst/>
          </a:prstGeom>
        </p:spPr>
      </p:pic>
      <p:pic>
        <p:nvPicPr>
          <p:cNvPr id="9" name="תמונה 2" descr="Rationally Speaking: RS encore: One more non-difference between humans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58" y="3806975"/>
            <a:ext cx="1871857" cy="23409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98714" y="2684880"/>
            <a:ext cx="29692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בעימות בין קוף בודד </a:t>
            </a:r>
            <a:r>
              <a:rPr lang="he-IL" dirty="0" err="1"/>
              <a:t>לסאפיינס</a:t>
            </a:r>
            <a:r>
              <a:rPr lang="he-IL" dirty="0"/>
              <a:t> בודד, כנראה שהקוף ינצח</a:t>
            </a:r>
          </a:p>
        </p:txBody>
      </p:sp>
    </p:spTree>
    <p:extLst>
      <p:ext uri="{BB962C8B-B14F-4D97-AF65-F5344CB8AC3E}">
        <p14:creationId xmlns:p14="http://schemas.microsoft.com/office/powerpoint/2010/main" val="6184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 שונה "סאפיינס" משאר מיני האדם ?</a:t>
            </a:r>
          </a:p>
        </p:txBody>
      </p:sp>
      <p:pic>
        <p:nvPicPr>
          <p:cNvPr id="10" name="תמונה 9" descr="&lt;strong&gt;tools&lt;/strong&gt;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81" y="1963184"/>
            <a:ext cx="3174582" cy="2931630"/>
          </a:xfrm>
          <a:prstGeom prst="rect">
            <a:avLst/>
          </a:prstGeom>
        </p:spPr>
      </p:pic>
      <p:pic>
        <p:nvPicPr>
          <p:cNvPr id="5122" name="Picture 2" descr="Image result for brain">
            <a:extLst>
              <a:ext uri="{FF2B5EF4-FFF2-40B4-BE49-F238E27FC236}">
                <a16:creationId xmlns:a16="http://schemas.microsoft.com/office/drawing/2014/main" id="{24D9220B-A059-4E2A-B566-0872E8FA9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997868"/>
            <a:ext cx="2438401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ire animation gif">
            <a:extLst>
              <a:ext uri="{FF2B5EF4-FFF2-40B4-BE49-F238E27FC236}">
                <a16:creationId xmlns:a16="http://schemas.microsoft.com/office/drawing/2014/main" id="{DEF929CB-E8D1-45E9-9E0B-55C6B682A7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714" y="223837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 שונה "סאפיינס" משאר מיני האדם ?</a:t>
            </a:r>
          </a:p>
        </p:txBody>
      </p:sp>
      <p:pic>
        <p:nvPicPr>
          <p:cNvPr id="2050" name="Picture 2" descr="Image result for sapi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1752600"/>
            <a:ext cx="5334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phone gif 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38" y="2100125"/>
            <a:ext cx="2608967" cy="39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איזה נייד כדאי לבחור 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e-IL" dirty="0" err="1"/>
              <a:t>אייפון</a:t>
            </a:r>
            <a:r>
              <a:rPr lang="he-IL" dirty="0"/>
              <a:t> 7 (</a:t>
            </a:r>
            <a:r>
              <a:rPr lang="en-US" dirty="0"/>
              <a:t>2016</a:t>
            </a:r>
            <a:r>
              <a:rPr lang="he-IL" dirty="0"/>
              <a:t>)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e-IL" dirty="0" err="1"/>
              <a:t>גאלקסי</a:t>
            </a:r>
            <a:r>
              <a:rPr lang="he-IL" dirty="0"/>
              <a:t> 3</a:t>
            </a:r>
            <a:r>
              <a:rPr lang="en-US" dirty="0"/>
              <a:t>S</a:t>
            </a:r>
            <a:r>
              <a:rPr lang="he-IL" dirty="0"/>
              <a:t> (</a:t>
            </a:r>
            <a:r>
              <a:rPr lang="en-US" dirty="0"/>
              <a:t>2012</a:t>
            </a:r>
            <a:r>
              <a:rPr lang="he-IL" dirty="0"/>
              <a:t>)</a:t>
            </a:r>
          </a:p>
        </p:txBody>
      </p:sp>
      <p:pic>
        <p:nvPicPr>
          <p:cNvPr id="1028" name="Picture 4" descr="Image result for 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20" y="2478072"/>
            <a:ext cx="2140591" cy="28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 rot="20581544">
            <a:off x="2389803" y="3829455"/>
            <a:ext cx="4011034" cy="646331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ללא חיבור לאינטרנט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426" y="5742694"/>
            <a:ext cx="296923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עיקר עוצמתו של הנייד טמונה </a:t>
            </a:r>
            <a:r>
              <a:rPr lang="he-IL" dirty="0" err="1"/>
              <a:t>ביכולותו</a:t>
            </a:r>
            <a:r>
              <a:rPr lang="he-IL" dirty="0"/>
              <a:t> "לשתף פעולה"</a:t>
            </a:r>
            <a:r>
              <a:rPr lang="en-US" dirty="0"/>
              <a:t> </a:t>
            </a:r>
            <a:r>
              <a:rPr lang="he-IL" dirty="0"/>
              <a:t>עם מכשירים אחרים</a:t>
            </a:r>
          </a:p>
        </p:txBody>
      </p:sp>
    </p:spTree>
    <p:extLst>
      <p:ext uri="{BB962C8B-B14F-4D97-AF65-F5344CB8AC3E}">
        <p14:creationId xmlns:p14="http://schemas.microsoft.com/office/powerpoint/2010/main" val="24822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r>
              <a:rPr lang="he-IL" dirty="0"/>
              <a:t>במה שונה "סאפיינס"</a:t>
            </a:r>
            <a:r>
              <a:rPr lang="en-US" dirty="0"/>
              <a:t> </a:t>
            </a:r>
            <a:r>
              <a:rPr lang="he-IL" dirty="0"/>
              <a:t>משאר בעלי החיים ?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1688951" y="1825625"/>
            <a:ext cx="9434663" cy="1939551"/>
          </a:xfrm>
        </p:spPr>
        <p:txBody>
          <a:bodyPr rtlCol="1"/>
          <a:lstStyle/>
          <a:p>
            <a:pPr marL="0" indent="0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האדם מסוג </a:t>
            </a:r>
            <a:r>
              <a:rPr lang="he-IL" dirty="0"/>
              <a:t>סאפיינס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הוא בעל החיים היחידי שיודע לשתף פעולה</a:t>
            </a:r>
          </a:p>
          <a:p>
            <a:pPr lv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במספרים גדולים</a:t>
            </a:r>
          </a:p>
          <a:p>
            <a:pPr lv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בצורה גמישה</a:t>
            </a:r>
          </a:p>
        </p:txBody>
      </p:sp>
      <p:pic>
        <p:nvPicPr>
          <p:cNvPr id="7" name="תמונה 6" descr="&lt;strong&gt;bees&lt;/strong&gt; | Flickr - Photo Sharing!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99" y="2790114"/>
            <a:ext cx="3834802" cy="2876102"/>
          </a:xfrm>
          <a:prstGeom prst="rect">
            <a:avLst/>
          </a:prstGeom>
        </p:spPr>
      </p:pic>
      <p:pic>
        <p:nvPicPr>
          <p:cNvPr id="2050" name="Picture 2" descr="Image result for barcelona sta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34" y="3376202"/>
            <a:ext cx="5285737" cy="29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כיצד </a:t>
            </a:r>
            <a:r>
              <a:rPr lang="he-IL" dirty="0"/>
              <a:t>אדם סאפיינס 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השתלט על העולם ?</a:t>
            </a:r>
          </a:p>
        </p:txBody>
      </p:sp>
      <p:pic>
        <p:nvPicPr>
          <p:cNvPr id="6146" name="Picture 2" descr="Image result for talking faces animated gif">
            <a:extLst>
              <a:ext uri="{FF2B5EF4-FFF2-40B4-BE49-F238E27FC236}">
                <a16:creationId xmlns:a16="http://schemas.microsoft.com/office/drawing/2014/main" id="{6074D448-3774-47B2-B2C0-ACC727E1B7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4" y="17870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language animated gif">
            <a:extLst>
              <a:ext uri="{FF2B5EF4-FFF2-40B4-BE49-F238E27FC236}">
                <a16:creationId xmlns:a16="http://schemas.microsoft.com/office/drawing/2014/main" id="{AA686FE2-3463-46ED-BFB7-3C9B951E80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94" y="1787091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מוסכמות</a:t>
            </a:r>
          </a:p>
        </p:txBody>
      </p:sp>
      <p:pic>
        <p:nvPicPr>
          <p:cNvPr id="3" name="תמונה 2" descr="File:Israel 10000 NIS Bill 1984.jpg - Wikimedia Common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2"/>
          <a:stretch/>
        </p:blipFill>
        <p:spPr>
          <a:xfrm>
            <a:off x="1896828" y="2249392"/>
            <a:ext cx="4818938" cy="2641108"/>
          </a:xfrm>
          <a:prstGeom prst="rect">
            <a:avLst/>
          </a:prstGeom>
        </p:spPr>
      </p:pic>
      <p:pic>
        <p:nvPicPr>
          <p:cNvPr id="1028" name="Picture 4" descr="Image result for ‫10 ש&quot;ח‬‎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r="14618"/>
          <a:stretch/>
        </p:blipFill>
        <p:spPr bwMode="auto">
          <a:xfrm>
            <a:off x="7798110" y="2064458"/>
            <a:ext cx="3325504" cy="320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60369" y="5626435"/>
            <a:ext cx="586324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כסף הוא לא מטבע אלא אמון</a:t>
            </a:r>
          </a:p>
        </p:txBody>
      </p:sp>
    </p:spTree>
    <p:extLst>
      <p:ext uri="{BB962C8B-B14F-4D97-AF65-F5344CB8AC3E}">
        <p14:creationId xmlns:p14="http://schemas.microsoft.com/office/powerpoint/2010/main" val="30710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2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 הם בעלי החיים הכי נפוצים בעולם ?</a:t>
            </a:r>
          </a:p>
        </p:txBody>
      </p:sp>
      <p:graphicFrame>
        <p:nvGraphicFramePr>
          <p:cNvPr id="4" name="תרשים 3"/>
          <p:cNvGraphicFramePr/>
          <p:nvPr>
            <p:extLst>
              <p:ext uri="{D42A27DB-BD31-4B8C-83A1-F6EECF244321}">
                <p14:modId xmlns:p14="http://schemas.microsoft.com/office/powerpoint/2010/main" val="1093915081"/>
              </p:ext>
            </p:extLst>
          </p:nvPr>
        </p:nvGraphicFramePr>
        <p:xfrm>
          <a:off x="2032000" y="728630"/>
          <a:ext cx="8402918" cy="5629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תמונה 4" descr="&lt;strong&gt;Cow&lt;/strong&gt; | Free Stock Photo | Illustration of a cartoon &lt;strong&gt;cow&lt;/strong&gt; | # 106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0" y="2455435"/>
            <a:ext cx="560776" cy="635703"/>
          </a:xfrm>
          <a:prstGeom prst="rect">
            <a:avLst/>
          </a:prstGeom>
        </p:spPr>
      </p:pic>
      <p:pic>
        <p:nvPicPr>
          <p:cNvPr id="8" name="תמונה 7" descr="Description &lt;strong&gt;Cat&lt;/strong&gt; illustration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1" y="3173838"/>
            <a:ext cx="961053" cy="801103"/>
          </a:xfrm>
          <a:prstGeom prst="rect">
            <a:avLst/>
          </a:prstGeom>
        </p:spPr>
      </p:pic>
      <p:pic>
        <p:nvPicPr>
          <p:cNvPr id="2" name="תמונה 1" descr="&lt;strong&gt;Dog&lt;/strong&gt; Cartoon Free Stock Photo - Public Domain Picture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19" y="3974941"/>
            <a:ext cx="624916" cy="624916"/>
          </a:xfrm>
          <a:prstGeom prst="rect">
            <a:avLst/>
          </a:prstGeom>
        </p:spPr>
      </p:pic>
      <p:pic>
        <p:nvPicPr>
          <p:cNvPr id="3" name="תמונה 2" descr="Rationally Speaking: RS encore: One more non-difference between humans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52" y="4630370"/>
            <a:ext cx="568048" cy="710405"/>
          </a:xfrm>
          <a:prstGeom prst="rect">
            <a:avLst/>
          </a:prstGeom>
        </p:spPr>
      </p:pic>
      <p:pic>
        <p:nvPicPr>
          <p:cNvPr id="6" name="תמונה 5" descr="File:Rooster cartoon 04.svg - Wikipedia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6" y="1694485"/>
            <a:ext cx="626340" cy="7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El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4C4E7-4F01-4610-AA1F-C1202283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כיצד האדם השתלט על העולם?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EB76F1-D0AE-496E-817F-635377149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4600" y="1844876"/>
            <a:ext cx="9455201" cy="4187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800" dirty="0"/>
              <a:t>האדם השתלט על העולם בעיקר בזכות היכולת שלו לשתף פעולה במספרים גדולים</a:t>
            </a:r>
          </a:p>
          <a:p>
            <a:pPr marL="0" indent="0">
              <a:buNone/>
            </a:pPr>
            <a:r>
              <a:rPr lang="he-IL" sz="2800" dirty="0"/>
              <a:t>את היכולת הזו הוא רכש בגלל השפה שלו, שניתן באמצעותה לדבר גם על דברים אמיתיים ומוחשיים, (כמו למשל להזהיר מטורפים) וגם על דברים שלא קיימים אבל מוסכמים (כמו למשל כסף)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24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קריאה נוספת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49C5C6F-0C2D-41B6-960C-3CB01BEF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41" y="1609724"/>
            <a:ext cx="3041884" cy="46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/>
              <a:t>תודה !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Image result for evolution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40" y="353620"/>
            <a:ext cx="6077261" cy="42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מה סוד ההצלחה של התרנגולת ?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תמונה 5" descr="File:Rooster cartoon 04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70" y="1031195"/>
            <a:ext cx="3869247" cy="43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חלוקת המשקל של בעלי החיים הגדולים בעולם</a:t>
            </a:r>
          </a:p>
        </p:txBody>
      </p:sp>
      <p:graphicFrame>
        <p:nvGraphicFramePr>
          <p:cNvPr id="6" name="מציין מיקום תוכן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179297"/>
              </p:ext>
            </p:extLst>
          </p:nvPr>
        </p:nvGraphicFramePr>
        <p:xfrm>
          <a:off x="1065213" y="1752600"/>
          <a:ext cx="10058400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תמונה 4" descr="&lt;strong&gt;Cow&lt;/strong&gt; | Free Stock Photo | Illustration of a cartoon &lt;strong&gt;cow&lt;/strong&gt; | # 106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82" y="3657089"/>
            <a:ext cx="560776" cy="635703"/>
          </a:xfrm>
          <a:prstGeom prst="rect">
            <a:avLst/>
          </a:prstGeom>
        </p:spPr>
      </p:pic>
      <p:pic>
        <p:nvPicPr>
          <p:cNvPr id="5" name="תמונה 7" descr="Description &lt;strong&gt;Cat&lt;/strong&gt; illustrati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1" y="3657089"/>
            <a:ext cx="961053" cy="801103"/>
          </a:xfrm>
          <a:prstGeom prst="rect">
            <a:avLst/>
          </a:prstGeom>
        </p:spPr>
      </p:pic>
      <p:pic>
        <p:nvPicPr>
          <p:cNvPr id="7" name="תמונה 1" descr="&lt;strong&gt;Dog&lt;/strong&gt; Cartoon Free Stock Photo - Public Domain Pictures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19" y="4145734"/>
            <a:ext cx="624916" cy="624916"/>
          </a:xfrm>
          <a:prstGeom prst="rect">
            <a:avLst/>
          </a:prstGeom>
        </p:spPr>
      </p:pic>
      <p:pic>
        <p:nvPicPr>
          <p:cNvPr id="8" name="תמונה 5" descr="File:Rooster cartoon 04.svg - Wikipedia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58" y="2868303"/>
            <a:ext cx="626340" cy="7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ביות בעלי החיים</a:t>
            </a:r>
          </a:p>
        </p:txBody>
      </p:sp>
      <p:pic>
        <p:nvPicPr>
          <p:cNvPr id="3074" name="Picture 2" descr="Image result for ‫ביות בעלי חיים‬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219325"/>
            <a:ext cx="4895849" cy="33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93109" y="2825397"/>
            <a:ext cx="1132041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400" dirty="0"/>
              <a:t>ביות</a:t>
            </a:r>
          </a:p>
        </p:txBody>
      </p:sp>
      <p:pic>
        <p:nvPicPr>
          <p:cNvPr id="10" name="Picture 8" descr="https://upload.wikimedia.org/wikipedia/commons/6/61/Indian-Elephant-4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219325"/>
            <a:ext cx="5004577" cy="333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7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ביות בעלי החיים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1144" y="2825397"/>
            <a:ext cx="9014006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400" dirty="0"/>
              <a:t>מספרם הרב של התרנגולות בעולם נובע</a:t>
            </a:r>
          </a:p>
          <a:p>
            <a:r>
              <a:rPr lang="he-IL" sz="4400" dirty="0"/>
              <a:t>מהביות שמותאם לצורכי בני האדם !</a:t>
            </a:r>
          </a:p>
        </p:txBody>
      </p:sp>
    </p:spTree>
    <p:extLst>
      <p:ext uri="{BB962C8B-B14F-4D97-AF65-F5344CB8AC3E}">
        <p14:creationId xmlns:p14="http://schemas.microsoft.com/office/powerpoint/2010/main" val="2328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0">
            <a:extLst>
              <a:ext uri="{FF2B5EF4-FFF2-40B4-BE49-F238E27FC236}">
                <a16:creationId xmlns:a16="http://schemas.microsoft.com/office/drawing/2014/main" id="{D23A5DD0-3F4E-4F3F-A5B1-4B594EB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לאיזו משפחה שייך החתול?</a:t>
            </a:r>
            <a:endParaRPr lang="en-US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3F3376D2-49B2-4A81-BB22-2F18164E92D8}"/>
              </a:ext>
            </a:extLst>
          </p:cNvPr>
          <p:cNvGrpSpPr/>
          <p:nvPr/>
        </p:nvGrpSpPr>
        <p:grpSpPr>
          <a:xfrm>
            <a:off x="3815919" y="1814738"/>
            <a:ext cx="6436741" cy="3228523"/>
            <a:chOff x="3815919" y="1814738"/>
            <a:chExt cx="6436741" cy="3228523"/>
          </a:xfrm>
        </p:grpSpPr>
        <p:pic>
          <p:nvPicPr>
            <p:cNvPr id="2050" name="Picture 2" descr="Image result for ‫כאן גרים בכיף שלט לדלת חתול‬‎">
              <a:extLst>
                <a:ext uri="{FF2B5EF4-FFF2-40B4-BE49-F238E27FC236}">
                  <a16:creationId xmlns:a16="http://schemas.microsoft.com/office/drawing/2014/main" id="{85DE9C3F-31FE-423B-B5D9-DAF256555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919" y="1814738"/>
              <a:ext cx="6436741" cy="322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A5DD7474-4C0B-4209-B16B-BC6CC3C67556}"/>
                </a:ext>
              </a:extLst>
            </p:cNvPr>
            <p:cNvSpPr/>
            <p:nvPr/>
          </p:nvSpPr>
          <p:spPr>
            <a:xfrm>
              <a:off x="4677984" y="2967335"/>
              <a:ext cx="283603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החתוליים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2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0">
            <a:extLst>
              <a:ext uri="{FF2B5EF4-FFF2-40B4-BE49-F238E27FC236}">
                <a16:creationId xmlns:a16="http://schemas.microsoft.com/office/drawing/2014/main" id="{D23A5DD0-3F4E-4F3F-A5B1-4B594EB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לאיזו משפחה שייך החתול?</a:t>
            </a:r>
            <a:endParaRPr lang="en-US" dirty="0"/>
          </a:p>
        </p:txBody>
      </p:sp>
      <p:pic>
        <p:nvPicPr>
          <p:cNvPr id="1026" name="Picture 2" descr="Image result for ‫משפחת החתוליים‬‎">
            <a:extLst>
              <a:ext uri="{FF2B5EF4-FFF2-40B4-BE49-F238E27FC236}">
                <a16:creationId xmlns:a16="http://schemas.microsoft.com/office/drawing/2014/main" id="{E81F0328-B61A-44A6-8573-0FF59D32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22" y="1748802"/>
            <a:ext cx="6319587" cy="42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7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0">
            <a:extLst>
              <a:ext uri="{FF2B5EF4-FFF2-40B4-BE49-F238E27FC236}">
                <a16:creationId xmlns:a16="http://schemas.microsoft.com/office/drawing/2014/main" id="{D23A5DD0-3F4E-4F3F-A5B1-4B594EB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לאיזו משפחה שייך האדם?</a:t>
            </a:r>
            <a:endParaRPr lang="en-US" dirty="0"/>
          </a:p>
        </p:txBody>
      </p:sp>
      <p:pic>
        <p:nvPicPr>
          <p:cNvPr id="6" name="תמונה 5" descr="Rationally Speaking: RS encore: One more non-difference between humans ...">
            <a:extLst>
              <a:ext uri="{FF2B5EF4-FFF2-40B4-BE49-F238E27FC236}">
                <a16:creationId xmlns:a16="http://schemas.microsoft.com/office/drawing/2014/main" id="{0B8189B2-2BA1-4CE8-BE3D-FA035D3B28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84" y="3340585"/>
            <a:ext cx="568048" cy="710405"/>
          </a:xfrm>
          <a:prstGeom prst="rect">
            <a:avLst/>
          </a:prstGeom>
        </p:spPr>
      </p:pic>
      <p:pic>
        <p:nvPicPr>
          <p:cNvPr id="3074" name="Picture 2" descr="Image result for ‫כאן גרים בכיף שלט לדלת‬‎">
            <a:extLst>
              <a:ext uri="{FF2B5EF4-FFF2-40B4-BE49-F238E27FC236}">
                <a16:creationId xmlns:a16="http://schemas.microsoft.com/office/drawing/2014/main" id="{325EE330-3A40-439C-A4B3-51C89EEF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19" y="1995487"/>
            <a:ext cx="571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0CB87B5-1E82-4805-A760-07F3BF1AEF05}"/>
              </a:ext>
            </a:extLst>
          </p:cNvPr>
          <p:cNvSpPr txBox="1"/>
          <p:nvPr/>
        </p:nvSpPr>
        <p:spPr>
          <a:xfrm>
            <a:off x="4119352" y="3428999"/>
            <a:ext cx="4123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4400" dirty="0"/>
              <a:t>משפחת </a:t>
            </a:r>
            <a:r>
              <a:rPr lang="he-IL" sz="4000" dirty="0" err="1"/>
              <a:t>האדמיים</a:t>
            </a:r>
            <a:r>
              <a:rPr lang="he-IL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798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איור טבע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6_TF03431377.potx" id="{4284E3C9-D419-4957-9C36-214052137E12}" vid="{37DC2218-D66D-4455-B57A-84FBA1B1B2DE}"/>
    </a:ext>
  </a:extLst>
</a:theme>
</file>

<file path=ppt/theme/theme2.xml><?xml version="1.0" encoding="utf-8"?>
<a:theme xmlns:a="http://schemas.openxmlformats.org/drawingml/2006/main" name="ערכת נושא של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טבע, עיצוב מאויר לרוחב (מסך רחב)</Template>
  <TotalTime>3145</TotalTime>
  <Words>274</Words>
  <Application>Microsoft Office PowerPoint</Application>
  <PresentationFormat>מסך רחב</PresentationFormat>
  <Paragraphs>62</Paragraphs>
  <Slides>22</Slides>
  <Notes>15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6" baseType="lpstr">
      <vt:lpstr>Arial</vt:lpstr>
      <vt:lpstr>Segoe Print</vt:lpstr>
      <vt:lpstr>Tahoma</vt:lpstr>
      <vt:lpstr>איור טבע 16x9</vt:lpstr>
      <vt:lpstr>תולדות האדם הקדמון</vt:lpstr>
      <vt:lpstr>מי הם בעלי החיים הכי נפוצים בעולם ?</vt:lpstr>
      <vt:lpstr>מה סוד ההצלחה של התרנגולת ?</vt:lpstr>
      <vt:lpstr>חלוקת המשקל של בעלי החיים הגדולים בעולם</vt:lpstr>
      <vt:lpstr>ביות בעלי החיים</vt:lpstr>
      <vt:lpstr>ביות בעלי החיים</vt:lpstr>
      <vt:lpstr>לאיזו משפחה שייך החתול?</vt:lpstr>
      <vt:lpstr>לאיזו משפחה שייך החתול?</vt:lpstr>
      <vt:lpstr>לאיזו משפחה שייך האדם?</vt:lpstr>
      <vt:lpstr>לאיזו משפחה שייך האדם?</vt:lpstr>
      <vt:lpstr>התפתחות האדם</vt:lpstr>
      <vt:lpstr>כיצד האדם השתלט על העולם ?</vt:lpstr>
      <vt:lpstr>כיצד אדם סאפיינס השתלט על העולם ?</vt:lpstr>
      <vt:lpstr>במה שונה "סאפיינס" משאר מיני האדם ?</vt:lpstr>
      <vt:lpstr>במה שונה "סאפיינס" משאר מיני האדם ?</vt:lpstr>
      <vt:lpstr>איזה נייד כדאי לבחור ?</vt:lpstr>
      <vt:lpstr>במה שונה "סאפיינס" משאר בעלי החיים ?</vt:lpstr>
      <vt:lpstr>כיצד אדם סאפיינס השתלט על העולם ?</vt:lpstr>
      <vt:lpstr>מוסכמות</vt:lpstr>
      <vt:lpstr>כיצד האדם השתלט על העולם?</vt:lpstr>
      <vt:lpstr>קריאה נוספת</vt:lpstr>
      <vt:lpstr>תודה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קיצור תולדות האנושות</dc:title>
  <dc:creator>family</dc:creator>
  <cp:lastModifiedBy>wzeyal@gmail.com</cp:lastModifiedBy>
  <cp:revision>104</cp:revision>
  <dcterms:created xsi:type="dcterms:W3CDTF">2017-05-02T18:25:35Z</dcterms:created>
  <dcterms:modified xsi:type="dcterms:W3CDTF">2019-12-19T19:45:01Z</dcterms:modified>
</cp:coreProperties>
</file>